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52"/>
  </p:notesMasterIdLst>
  <p:handoutMasterIdLst>
    <p:handoutMasterId r:id="rId53"/>
  </p:handoutMasterIdLst>
  <p:sldIdLst>
    <p:sldId id="303" r:id="rId2"/>
    <p:sldId id="365" r:id="rId3"/>
    <p:sldId id="435" r:id="rId4"/>
    <p:sldId id="389" r:id="rId5"/>
    <p:sldId id="392" r:id="rId6"/>
    <p:sldId id="393" r:id="rId7"/>
    <p:sldId id="390" r:id="rId8"/>
    <p:sldId id="436" r:id="rId9"/>
    <p:sldId id="391" r:id="rId10"/>
    <p:sldId id="401" r:id="rId11"/>
    <p:sldId id="394" r:id="rId12"/>
    <p:sldId id="395" r:id="rId13"/>
    <p:sldId id="438" r:id="rId14"/>
    <p:sldId id="426" r:id="rId15"/>
    <p:sldId id="416" r:id="rId16"/>
    <p:sldId id="431" r:id="rId17"/>
    <p:sldId id="428" r:id="rId18"/>
    <p:sldId id="430" r:id="rId19"/>
    <p:sldId id="420" r:id="rId20"/>
    <p:sldId id="421" r:id="rId21"/>
    <p:sldId id="404" r:id="rId22"/>
    <p:sldId id="405" r:id="rId23"/>
    <p:sldId id="444" r:id="rId24"/>
    <p:sldId id="411" r:id="rId25"/>
    <p:sldId id="417" r:id="rId26"/>
    <p:sldId id="424" r:id="rId27"/>
    <p:sldId id="397" r:id="rId28"/>
    <p:sldId id="402" r:id="rId29"/>
    <p:sldId id="403" r:id="rId30"/>
    <p:sldId id="422" r:id="rId31"/>
    <p:sldId id="437" r:id="rId32"/>
    <p:sldId id="412" r:id="rId33"/>
    <p:sldId id="439" r:id="rId34"/>
    <p:sldId id="407" r:id="rId35"/>
    <p:sldId id="409" r:id="rId36"/>
    <p:sldId id="434" r:id="rId37"/>
    <p:sldId id="410" r:id="rId38"/>
    <p:sldId id="408" r:id="rId39"/>
    <p:sldId id="440" r:id="rId40"/>
    <p:sldId id="433" r:id="rId41"/>
    <p:sldId id="406" r:id="rId42"/>
    <p:sldId id="442" r:id="rId43"/>
    <p:sldId id="443" r:id="rId44"/>
    <p:sldId id="441" r:id="rId45"/>
    <p:sldId id="398" r:id="rId46"/>
    <p:sldId id="399" r:id="rId47"/>
    <p:sldId id="425" r:id="rId48"/>
    <p:sldId id="413" r:id="rId49"/>
    <p:sldId id="423" r:id="rId50"/>
    <p:sldId id="388" r:id="rId51"/>
  </p:sldIdLst>
  <p:sldSz cx="13004800" cy="9753600"/>
  <p:notesSz cx="6819900" cy="9931400"/>
  <p:embeddedFontLst>
    <p:embeddedFont>
      <p:font typeface="Arial Black" panose="020B0A04020102020204" pitchFamily="34" charset="0"/>
      <p:bold r:id="rId54"/>
    </p:embeddedFon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Droid Sans Mono" panose="020B0609030804020204" pitchFamily="49" charset="0"/>
      <p:regular r:id="rId64"/>
    </p:embeddedFont>
    <p:embeddedFont>
      <p:font typeface="Eurostile" panose="020B0504020202050204" pitchFamily="34" charset="0"/>
      <p:regular r:id="rId65"/>
    </p:embeddedFont>
    <p:embeddedFont>
      <p:font typeface="Wingdings 3" panose="05040102010807070707" pitchFamily="18" charset="2"/>
      <p:regular r:id="rId6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528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5/17/2021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17.05.2021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6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645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55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6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59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15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51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347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51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5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dirty="0"/>
              <a:t>Robert Reitmeier, </a:t>
            </a:r>
            <a:r>
              <a:rPr lang="de-DE" altLang="en-US" sz="4400" dirty="0" err="1"/>
              <a:t>Validas</a:t>
            </a:r>
            <a:r>
              <a:rPr lang="de-DE" altLang="en-US" sz="4400" dirty="0"/>
              <a:t> AG</a:t>
            </a:r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545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</a:t>
            </a:r>
            <a:r>
              <a:rPr lang="de-DE" sz="3600"/>
              <a:t>1,3]    (theoretical!)</a:t>
            </a:r>
            <a:endParaRPr lang="de-DE" sz="3600" dirty="0"/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Specific Problems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4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Dirty Detail: Pointer Casting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</p:cNvCxnSpPr>
          <p:nvPr/>
        </p:nvCxnSpPr>
        <p:spPr>
          <a:xfrm flipV="1">
            <a:off x="4963886" y="1033200"/>
            <a:ext cx="2173184" cy="4934995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3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Memory Bits Code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371"/>
            <a:ext cx="12603409" cy="135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05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What </a:t>
            </a:r>
            <a:r>
              <a:rPr lang="en-GB">
                <a:latin typeface="Eurostile" panose="020B0504020202050204" pitchFamily="34" charset="0"/>
              </a:rPr>
              <a:t>about the Array?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C90C56-303A-4B57-8DAE-5F860A1D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79"/>
            <a:ext cx="11959362" cy="50345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CEBCEF-9241-4625-AB4B-726673AB94CB}"/>
              </a:ext>
            </a:extLst>
          </p:cNvPr>
          <p:cNvSpPr/>
          <p:nvPr/>
        </p:nvSpPr>
        <p:spPr>
          <a:xfrm>
            <a:off x="2267531" y="6544854"/>
            <a:ext cx="1933568" cy="50908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BD106DE-C91E-4060-90BE-A7727799C1E6}"/>
              </a:ext>
            </a:extLst>
          </p:cNvPr>
          <p:cNvCxnSpPr>
            <a:cxnSpLocks/>
          </p:cNvCxnSpPr>
          <p:nvPr/>
        </p:nvCxnSpPr>
        <p:spPr>
          <a:xfrm flipV="1">
            <a:off x="3146961" y="938151"/>
            <a:ext cx="3811979" cy="5606704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Z3 Array Theory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8F161C0-1B27-4279-93E7-DB3CF4EBF0DB}"/>
              </a:ext>
            </a:extLst>
          </p:cNvPr>
          <p:cNvSpPr/>
          <p:nvPr/>
        </p:nvSpPr>
        <p:spPr>
          <a:xfrm>
            <a:off x="4842027" y="6005789"/>
            <a:ext cx="1071885" cy="2912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accent1">
                  <a:lumMod val="50000"/>
                </a:schemeClr>
              </a:solidFill>
              <a:latin typeface="Eurostile" panose="020B050402020205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3F4B76D-B75F-49B8-BE64-A72B9545BA12}"/>
              </a:ext>
            </a:extLst>
          </p:cNvPr>
          <p:cNvSpPr/>
          <p:nvPr/>
        </p:nvSpPr>
        <p:spPr>
          <a:xfrm>
            <a:off x="6487419" y="6005788"/>
            <a:ext cx="1071885" cy="2912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accent1">
                  <a:lumMod val="50000"/>
                </a:schemeClr>
              </a:solidFill>
              <a:latin typeface="Eurostile" panose="020B050402020205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C6A322-9D1D-4C0B-A466-4E55C8AFBD9B}"/>
              </a:ext>
            </a:extLst>
          </p:cNvPr>
          <p:cNvCxnSpPr>
            <a:cxnSpLocks/>
          </p:cNvCxnSpPr>
          <p:nvPr/>
        </p:nvCxnSpPr>
        <p:spPr>
          <a:xfrm>
            <a:off x="4842027" y="5221535"/>
            <a:ext cx="86233" cy="7842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E2EC88F-3641-45D7-8E65-8F05801079D6}"/>
              </a:ext>
            </a:extLst>
          </p:cNvPr>
          <p:cNvSpPr txBox="1"/>
          <p:nvPr/>
        </p:nvSpPr>
        <p:spPr>
          <a:xfrm>
            <a:off x="6645566" y="4876800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New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6C80F70-0593-4D40-BA76-C173132C103A}"/>
              </a:ext>
            </a:extLst>
          </p:cNvPr>
          <p:cNvSpPr txBox="1"/>
          <p:nvPr/>
        </p:nvSpPr>
        <p:spPr>
          <a:xfrm>
            <a:off x="4581358" y="4876800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Old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8AF8876-855C-494C-8A7E-73AA22C4060F}"/>
              </a:ext>
            </a:extLst>
          </p:cNvPr>
          <p:cNvCxnSpPr>
            <a:cxnSpLocks/>
          </p:cNvCxnSpPr>
          <p:nvPr/>
        </p:nvCxnSpPr>
        <p:spPr>
          <a:xfrm>
            <a:off x="6947058" y="5246132"/>
            <a:ext cx="0" cy="72349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2472250" y="7797490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095343" y="7059610"/>
            <a:ext cx="987958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92D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4237306" y="8153751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6638304" y="7773281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arr$$$2))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9764432" y="2039999"/>
            <a:ext cx="247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Re-Assignment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7" grpId="0" animBg="1"/>
      <p:bldP spid="28" grpId="0" animBg="1"/>
      <p:bldP spid="39" grpId="0" animBg="1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r>
              <a:rPr lang="en-GB" sz="2400" b="0" dirty="0">
                <a:latin typeface="Eurostile" panose="020B0504020202050204" pitchFamily="34" charset="0"/>
              </a:rPr>
              <a:t>Three occasional quizzes to score sweets!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88" y="5318695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Backwards GOTO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Label: Store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State in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>
                <a:latin typeface="Eurostile" panose="020B0504020202050204" pitchFamily="34" charset="0"/>
              </a:rPr>
              <a:t>BTW: Example for Theory put into Practice!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…</a:t>
              </a:r>
            </a:p>
            <a:p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</a:t>
              </a:r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04560"/>
            <a:ext cx="13004800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9752AD3-51C9-4502-AE7D-14D3B3474327}"/>
              </a:ext>
            </a:extLst>
          </p:cNvPr>
          <p:cNvSpPr/>
          <p:nvPr/>
        </p:nvSpPr>
        <p:spPr>
          <a:xfrm>
            <a:off x="1040633" y="2865730"/>
            <a:ext cx="11650744" cy="1050033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0AFAAF-A1E0-4FFA-8FCD-913D0134F43E}"/>
              </a:ext>
            </a:extLst>
          </p:cNvPr>
          <p:cNvSpPr/>
          <p:nvPr/>
        </p:nvSpPr>
        <p:spPr>
          <a:xfrm>
            <a:off x="1040633" y="4087123"/>
            <a:ext cx="10989071" cy="1050033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87372-C894-45E3-B81F-A46EA624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995" y="5466750"/>
            <a:ext cx="4050804" cy="41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#models 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{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179 }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>
                <a:solidFill>
                  <a:srgbClr val="C00000"/>
                </a:solidFill>
              </a:rPr>
              <a:t>by</a:t>
            </a:r>
            <a:r>
              <a:rPr lang="de-DE" sz="2400" b="1" dirty="0">
                <a:solidFill>
                  <a:srgbClr val="C00000"/>
                </a:solidFill>
              </a:rPr>
              <a:t> design!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Producer                          Consumer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Trace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Cancel out </a:t>
            </a:r>
            <a:r>
              <a:rPr lang="en-GB" b="0" dirty="0" err="1">
                <a:latin typeface="Eurostile" panose="020B0504020202050204" pitchFamily="34" charset="0"/>
              </a:rPr>
              <a:t>ptr</a:t>
            </a:r>
            <a:r>
              <a:rPr lang="en-GB" b="0" dirty="0">
                <a:latin typeface="Eurostile" panose="020B0504020202050204" pitchFamily="34" charset="0"/>
              </a:rPr>
              <a:t> </a:t>
            </a:r>
            <a:r>
              <a:rPr lang="en-GB" b="0" dirty="0" err="1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and address-of:   </a:t>
            </a:r>
            <a:r>
              <a:rPr lang="en-GB" b="0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x</a:t>
            </a:r>
            <a:r>
              <a:rPr lang="en-GB" dirty="0">
                <a:latin typeface="Eurostile" panose="020B0504020202050204" pitchFamily="34" charset="0"/>
              </a:rPr>
              <a:t>   e.g.</a:t>
            </a: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Create symbolic variables: 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to Z3 and feed into Solver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many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For example:</a:t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:= 2^30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How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long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is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the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loop</a:t>
            </a:r>
            <a:r>
              <a:rPr lang="de-DE" b="0" kern="0" dirty="0">
                <a:latin typeface="Eurostile" panose="020B0504020202050204" pitchFamily="34" charset="0"/>
              </a:rPr>
              <a:t>?</a:t>
            </a:r>
          </a:p>
          <a:p>
            <a:pPr lvl="1"/>
            <a:r>
              <a:rPr lang="de-DE" b="0" kern="0" dirty="0">
                <a:latin typeface="Eurostile" panose="020B0504020202050204" pitchFamily="34" charset="0"/>
              </a:rPr>
              <a:t>Run </a:t>
            </a:r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r>
              <a:rPr lang="de-DE" kern="0" dirty="0">
                <a:latin typeface="Eurostile" panose="020B0504020202050204" pitchFamily="34" charset="0"/>
              </a:rPr>
              <a:t> : 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 for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Show a Trace and Z3 model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solver_pragma</a:t>
            </a:r>
            <a:endParaRPr lang="en-GB" kern="0" dirty="0">
              <a:latin typeface="Eurostile" panose="020B0504020202050204" pitchFamily="34" charset="0"/>
            </a:endParaRP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lvl="0"/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1&lt;&lt;30)&gt;&gt;n /= 0)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6" y="994289"/>
            <a:ext cx="706117" cy="97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Recap: 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Recap: </a:t>
            </a:r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The Challenge by Example</a:t>
            </a:r>
            <a:endParaRPr lang="en-GB" sz="240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1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(nested) Function Calls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Variable Shadowing (i.e. Renaming)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Loops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Structures, Unions, Pointers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Switch/Case/Break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Part of incomplete Test Suite.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Quiz: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Find all dead </a:t>
            </a:r>
            <a:r>
              <a:rPr lang="en-GB" u="sng" dirty="0">
                <a:latin typeface="Eurostile" panose="020B0504020202050204" pitchFamily="34" charset="0"/>
              </a:rPr>
              <a:t>branches</a:t>
            </a:r>
            <a:r>
              <a:rPr lang="en-GB" dirty="0">
                <a:latin typeface="Eurostile" panose="020B0504020202050204" pitchFamily="34" charset="0"/>
              </a:rPr>
              <a:t>!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Run analysis and show </a:t>
            </a:r>
            <a:r>
              <a:rPr lang="en-GB">
                <a:latin typeface="Eurostile" panose="020B0504020202050204" pitchFamily="34" charset="0"/>
              </a:rPr>
              <a:t>results.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Complete Test Suite?!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AutoShape 2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44" y="-1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Pragmas And Debugging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err="1">
                <a:latin typeface="Eurostile" panose="020B0504020202050204" pitchFamily="34" charset="0"/>
              </a:rPr>
              <a:t>solver_pragma</a:t>
            </a:r>
            <a:r>
              <a:rPr lang="en-GB" dirty="0">
                <a:latin typeface="Eurostile" panose="020B0504020202050204" pitchFamily="34" charset="0"/>
              </a:rPr>
              <a:t>(…) :</a:t>
            </a:r>
          </a:p>
          <a:p>
            <a:pPr marL="650875" lvl="1" indent="0">
              <a:buNone/>
            </a:pPr>
            <a:br>
              <a:rPr lang="en-GB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</a:t>
            </a:r>
            <a:r>
              <a:rPr lang="en-GB" dirty="0">
                <a:latin typeface="Eurostile" panose="020B0504020202050204" pitchFamily="34" charset="0"/>
              </a:rPr>
              <a:t>Only follow one path at a time</a:t>
            </a: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for Loops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Usage Example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Can’t infer loop length in 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Heuristic: Fix most bits (guess!), just leave some free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016820"/>
            <a:ext cx="12449463" cy="380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112492" y="5038901"/>
            <a:ext cx="251360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9593052" y="4721940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423388" y="4721938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 flipH="1">
            <a:off x="5582910" y="2414016"/>
            <a:ext cx="2948442" cy="2221992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>
            <a:off x="9423823" y="2414016"/>
            <a:ext cx="328752" cy="2307924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69294" y="2414016"/>
            <a:ext cx="2646690" cy="2624885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1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048256" y="4840304"/>
            <a:ext cx="3390644" cy="1218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Experience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>
                <a:solidFill>
                  <a:srgbClr val="FF0000"/>
                </a:solidFill>
                <a:latin typeface="Eurostile" panose="020B0504020202050204" pitchFamily="34" charset="0"/>
              </a:rPr>
              <a:t>Experience in QkitKnorrBremse</a:t>
            </a:r>
            <a:endParaRPr lang="en-GB" sz="2400" b="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Library Qualification: ISO26262 demands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Given: C Source Code of a </a:t>
            </a:r>
            <a:r>
              <a:rPr lang="en-GB" dirty="0">
                <a:latin typeface="Eurostile" panose="020B0504020202050204" pitchFamily="34" charset="0"/>
              </a:rPr>
              <a:t>F</a:t>
            </a:r>
            <a:r>
              <a:rPr lang="en-GB" b="0" dirty="0">
                <a:latin typeface="Eurostile" panose="020B0504020202050204" pitchFamily="34" charset="0"/>
              </a:rPr>
              <a:t>unction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Needed: All function arguments (=“test vectors”)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⇒ Test Suite’s </a:t>
            </a:r>
            <a:r>
              <a:rPr lang="en-GB" b="0" dirty="0">
                <a:latin typeface="Eurostile" panose="020B0504020202050204" pitchFamily="34" charset="0"/>
              </a:rPr>
              <a:t>MC/DC coverage = 100%</a:t>
            </a: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Project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572768"/>
            <a:ext cx="12029440" cy="7101615"/>
          </a:xfrm>
          <a:ln>
            <a:noFill/>
          </a:ln>
        </p:spPr>
        <p:txBody>
          <a:bodyPr/>
          <a:lstStyle/>
          <a:p>
            <a:pPr marL="82550" indent="0">
              <a:buNone/>
            </a:pPr>
            <a:r>
              <a:rPr lang="en-GB" b="0" dirty="0">
                <a:latin typeface="Eurostile" panose="020B0504020202050204" pitchFamily="34" charset="0"/>
              </a:rPr>
              <a:t>… for Code Coverage Completion of a C Function’s Test Suite: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Wait for Ticket Assignment (by Testers)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Extrac</a:t>
            </a:r>
            <a:r>
              <a:rPr lang="en-GB" dirty="0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Add Solutions in </a:t>
            </a:r>
            <a:r>
              <a:rPr lang="en-GB" dirty="0" err="1">
                <a:latin typeface="Eurostile" panose="020B0504020202050204" pitchFamily="34" charset="0"/>
              </a:rPr>
              <a:t>ForeSee</a:t>
            </a:r>
            <a:r>
              <a:rPr lang="en-GB" dirty="0">
                <a:latin typeface="Eurostile" panose="020B0504020202050204" pitchFamily="34" charset="0"/>
              </a:rPr>
              <a:t>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Check Coverage Test Run for 100% Coverage</a:t>
            </a:r>
          </a:p>
        </p:txBody>
      </p:sp>
    </p:spTree>
    <p:extLst>
      <p:ext uri="{BB962C8B-B14F-4D97-AF65-F5344CB8AC3E}">
        <p14:creationId xmlns:p14="http://schemas.microsoft.com/office/powerpoint/2010/main" val="3357355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QkitKnorrBremse</a:t>
            </a:r>
            <a:r>
              <a:rPr lang="en-GB" dirty="0">
                <a:latin typeface="Eurostile" panose="020B0504020202050204" pitchFamily="34" charset="0"/>
              </a:rPr>
              <a:t> Experience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ASIL D Library Qualification (</a:t>
            </a:r>
            <a:r>
              <a:rPr lang="en-GB" b="0" dirty="0" err="1">
                <a:latin typeface="Eurostile" panose="020B0504020202050204" pitchFamily="34" charset="0"/>
              </a:rPr>
              <a:t>Dinkumware</a:t>
            </a:r>
            <a:r>
              <a:rPr lang="en-GB" b="0" dirty="0">
                <a:latin typeface="Eurostile" panose="020B0504020202050204" pitchFamily="34" charset="0"/>
              </a:rPr>
              <a:t> and </a:t>
            </a:r>
            <a:r>
              <a:rPr lang="en-GB" b="0" dirty="0" err="1">
                <a:latin typeface="Eurostile" panose="020B0504020202050204" pitchFamily="34" charset="0"/>
              </a:rPr>
              <a:t>libgcc</a:t>
            </a:r>
            <a:r>
              <a:rPr lang="en-GB" b="0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Filling coverage gaps from </a:t>
            </a:r>
            <a:r>
              <a:rPr lang="en-GB" b="0" dirty="0" err="1">
                <a:latin typeface="Eurostile" panose="020B0504020202050204" pitchFamily="34" charset="0"/>
              </a:rPr>
              <a:t>ForeSEE</a:t>
            </a:r>
            <a:r>
              <a:rPr lang="en-GB" b="0" dirty="0">
                <a:latin typeface="Eurostile" panose="020B0504020202050204" pitchFamily="34" charset="0"/>
              </a:rPr>
              <a:t> tests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</a:t>
            </a:r>
            <a:r>
              <a:rPr lang="en-GB" b="0" dirty="0">
                <a:latin typeface="Eurostile" panose="020B0504020202050204" pitchFamily="34" charset="0"/>
              </a:rPr>
              <a:t>MC/DC coverage proof for ternary if’s in</a:t>
            </a: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FDtest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Eurostile" panose="020B0504020202050204" pitchFamily="34" charset="0"/>
              </a:rPr>
              <a:t>QkitKnorrBremse</a:t>
            </a:r>
            <a:r>
              <a:rPr lang="en-GB">
                <a:latin typeface="Eurostile" panose="020B0504020202050204" pitchFamily="34" charset="0"/>
              </a:rPr>
              <a:t> sqrtf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6 traces </a:t>
            </a:r>
            <a:r>
              <a:rPr lang="en-GB" dirty="0">
                <a:latin typeface="Eurostile" panose="020B0504020202050204" pitchFamily="34" charset="0"/>
              </a:rPr>
              <a:t>could not be solved </a:t>
            </a:r>
            <a:r>
              <a:rPr lang="en-GB">
                <a:latin typeface="Eurostile" panose="020B0504020202050204" pitchFamily="34" charset="0"/>
              </a:rPr>
              <a:t>by Z3,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Formulae </a:t>
            </a:r>
            <a:r>
              <a:rPr lang="en-GB" dirty="0">
                <a:latin typeface="Eurostile" panose="020B0504020202050204" pitchFamily="34" charset="0"/>
              </a:rPr>
              <a:t>to the power </a:t>
            </a:r>
            <a:r>
              <a:rPr lang="en-GB">
                <a:latin typeface="Eurostile" panose="020B0504020202050204" pitchFamily="34" charset="0"/>
              </a:rPr>
              <a:t>of eight (!)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Show sqrtf source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Search space is vast… 20h on compute server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Show solution.txt</a:t>
            </a: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100 % MC/DC coverage of sqrtf, but not all subfunctions fully covered.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We have Ideas on how to solve that anyway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>
              <a:latin typeface="Eurostile" panose="020B0504020202050204" pitchFamily="34" charset="0"/>
            </a:endParaRPr>
          </a:p>
          <a:p>
            <a:pPr lvl="2"/>
            <a:endParaRPr lang="en-GB" dirty="0">
              <a:latin typeface="Eurostile" panose="020B0504020202050204" pitchFamily="34" charset="0"/>
            </a:endParaRP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Tool Limitations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_FDscale:</a:t>
            </a: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Subfunction of sqrtf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Had to work around expression side effects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Runs ~6 min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Show solutions_sqrtf.txt</a:t>
            </a:r>
          </a:p>
          <a:p>
            <a:pPr lvl="2"/>
            <a:endParaRPr lang="en-GB" dirty="0">
              <a:latin typeface="Eurostile" panose="020B0504020202050204" pitchFamily="34" charset="0"/>
            </a:endParaRP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66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Current State And Outlook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32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(HTML+JS+CSS)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Strong Type System </a:t>
            </a:r>
            <a:r>
              <a:rPr lang="de-DE" dirty="0" err="1">
                <a:latin typeface="Eurostile" panose="020B0504020202050204" pitchFamily="34" charset="0"/>
              </a:rPr>
              <a:t>dear</a:t>
            </a:r>
            <a:r>
              <a:rPr lang="de-DE" dirty="0">
                <a:latin typeface="Eurostile" panose="020B0504020202050204" pitchFamily="34" charset="0"/>
              </a:rPr>
              <a:t> Friend</a:t>
            </a: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Current State of the Prototype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>
                <a:latin typeface="Eurostile" panose="020B0504020202050204" pitchFamily="34" charset="0"/>
              </a:rPr>
              <a:t>3000 LoC, all in one file (refactoring!)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Any architecture (integer sizes and </a:t>
            </a:r>
            <a:r>
              <a:rPr lang="en-US" dirty="0" err="1">
                <a:latin typeface="Eurostile" panose="020B0504020202050204" pitchFamily="34" charset="0"/>
              </a:rPr>
              <a:t>endianess</a:t>
            </a:r>
            <a:r>
              <a:rPr lang="en-US" dirty="0">
                <a:latin typeface="Eurostile" panose="020B0504020202050204" pitchFamily="34" charset="0"/>
              </a:rPr>
              <a:t> are detected)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US" dirty="0" err="1">
                <a:latin typeface="Eurostile" panose="020B0504020202050204" pitchFamily="34" charset="0"/>
              </a:rPr>
              <a:t>Subfunction</a:t>
            </a:r>
            <a:r>
              <a:rPr lang="en-US" dirty="0">
                <a:latin typeface="Eurostile" panose="020B0504020202050204" pitchFamily="34" charset="0"/>
              </a:rPr>
              <a:t> coverage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except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Expression side effects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Pointers to pointers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Some casts not implemented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“Dynamic Analysis”: Discovering Semantic/Dynamic Patterns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(Error Detection, Optimization)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Static Analysis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Find a Name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Approaches for complex calculations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Professionalize Test Suite (</a:t>
            </a:r>
            <a:r>
              <a:rPr lang="en-GB">
                <a:latin typeface="Eurostile" panose="020B0504020202050204" pitchFamily="34" charset="0"/>
              </a:rPr>
              <a:t>Qualification?)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compiling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More clever loop inference? (Lower/upper limits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Output format for </a:t>
            </a:r>
            <a:r>
              <a:rPr lang="en-US" dirty="0" err="1">
                <a:latin typeface="Eurostile" panose="020B0504020202050204" pitchFamily="34" charset="0"/>
              </a:rPr>
              <a:t>ForeSee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Theory: Show Completeness and Normalization of Trace Transformation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Questions/Discussion </a:t>
            </a:r>
            <a:r>
              <a:rPr lang="en-GB" dirty="0">
                <a:latin typeface="Eurostile" panose="020B0504020202050204" pitchFamily="34" charset="0"/>
              </a:rPr>
              <a:t>Notes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for You: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48" y="0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r>
              <a:rPr lang="en-GB" dirty="0">
                <a:latin typeface="Eurostile" panose="020B0504020202050204" pitchFamily="34" charset="0"/>
              </a:rPr>
              <a:t>: Solution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Run _</a:t>
            </a:r>
            <a:r>
              <a:rPr lang="en-GB" sz="2400" b="0" err="1">
                <a:latin typeface="Eurostile" panose="020B0504020202050204" pitchFamily="34" charset="0"/>
              </a:rPr>
              <a:t>FDtest</a:t>
            </a:r>
            <a:r>
              <a:rPr lang="en-GB" sz="2400" b="0">
                <a:latin typeface="Eurostile" panose="020B0504020202050204" pitchFamily="34" charset="0"/>
              </a:rPr>
              <a:t>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Result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It Works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How </a:t>
            </a:r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2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</a:t>
            </a:r>
            <a:r>
              <a:rPr lang="en-GB">
                <a:latin typeface="Eurostile" panose="020B0504020202050204" pitchFamily="34" charset="0"/>
              </a:rPr>
              <a:t>true or </a:t>
            </a:r>
            <a:r>
              <a:rPr lang="en-GB" dirty="0">
                <a:latin typeface="Eurostile" panose="020B0504020202050204" pitchFamily="34" charset="0"/>
              </a:rPr>
              <a:t>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Store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3654</Words>
  <Application>Microsoft Office PowerPoint</Application>
  <PresentationFormat>Benutzerdefiniert</PresentationFormat>
  <Paragraphs>672</Paragraphs>
  <Slides>50</Slides>
  <Notes>50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0" baseType="lpstr">
      <vt:lpstr>Courier New</vt:lpstr>
      <vt:lpstr>Arial Black</vt:lpstr>
      <vt:lpstr>Wingdings 3</vt:lpstr>
      <vt:lpstr>Arial</vt:lpstr>
      <vt:lpstr>Eurostile</vt:lpstr>
      <vt:lpstr>Droid Sans Mono</vt:lpstr>
      <vt:lpstr>Calibri</vt:lpstr>
      <vt:lpstr>Cambria Math</vt:lpstr>
      <vt:lpstr>Arial Narrow</vt:lpstr>
      <vt:lpstr>template</vt:lpstr>
      <vt:lpstr>A Tool With No Name</vt:lpstr>
      <vt:lpstr>Contents</vt:lpstr>
      <vt:lpstr>Recap: The Challenge</vt:lpstr>
      <vt:lpstr>The Challenge</vt:lpstr>
      <vt:lpstr>Challenge for You: _FDTest</vt:lpstr>
      <vt:lpstr>Challenge _FDtest: Solution</vt:lpstr>
      <vt:lpstr>Challenge Result _FDtest</vt:lpstr>
      <vt:lpstr>How It Works</vt:lpstr>
      <vt:lpstr>How Did It Do That?</vt:lpstr>
      <vt:lpstr>Definiton of “Trace”</vt:lpstr>
      <vt:lpstr>Z3 Formula for _FDtest [1,1]</vt:lpstr>
      <vt:lpstr>Trace Result Verification</vt:lpstr>
      <vt:lpstr>Specific Problems</vt:lpstr>
      <vt:lpstr>Dirty Detail: Pointer Casting</vt:lpstr>
      <vt:lpstr>Getting down to Memory Bits</vt:lpstr>
      <vt:lpstr>Memory Bits Code</vt:lpstr>
      <vt:lpstr>What about the Array?</vt:lpstr>
      <vt:lpstr>Z3 Array Theory</vt:lpstr>
      <vt:lpstr>Translation of Arrays</vt:lpstr>
      <vt:lpstr>Backwards GOTO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Loop Length Inference</vt:lpstr>
      <vt:lpstr>Loop Length Inference Example</vt:lpstr>
      <vt:lpstr>Loop Length Inference Efficiency</vt:lpstr>
      <vt:lpstr>Other Problems</vt:lpstr>
      <vt:lpstr>Example Test</vt:lpstr>
      <vt:lpstr>Switch/Case/Break Test</vt:lpstr>
      <vt:lpstr>Pragmas And Debugging</vt:lpstr>
      <vt:lpstr>Solver Pragma Function</vt:lpstr>
      <vt:lpstr>Solver Pragma for Loops</vt:lpstr>
      <vt:lpstr>Solver Pragma Usage Example </vt:lpstr>
      <vt:lpstr>Solver Find</vt:lpstr>
      <vt:lpstr>Solver Debug</vt:lpstr>
      <vt:lpstr>QkitKnorrBremse Experience</vt:lpstr>
      <vt:lpstr>Project Workflow</vt:lpstr>
      <vt:lpstr>QkitKnorrBremse Experience</vt:lpstr>
      <vt:lpstr>QkitKnorrBremse sqrtf</vt:lpstr>
      <vt:lpstr>Tool Limitations</vt:lpstr>
      <vt:lpstr>Current State And Outlook</vt:lpstr>
      <vt:lpstr>Strategic Design Principles</vt:lpstr>
      <vt:lpstr>Current State of the Prototype</vt:lpstr>
      <vt:lpstr>Potentially…</vt:lpstr>
      <vt:lpstr>Future Work</vt:lpstr>
      <vt:lpstr>Questions/Discussion Notes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1335</cp:revision>
  <cp:lastPrinted>2018-01-19T07:40:56Z</cp:lastPrinted>
  <dcterms:created xsi:type="dcterms:W3CDTF">2009-12-04T13:21:58Z</dcterms:created>
  <dcterms:modified xsi:type="dcterms:W3CDTF">2021-05-17T12:45:48Z</dcterms:modified>
</cp:coreProperties>
</file>